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4" autoAdjust="0"/>
    <p:restoredTop sz="94660"/>
  </p:normalViewPr>
  <p:slideViewPr>
    <p:cSldViewPr snapToGrid="0">
      <p:cViewPr varScale="1">
        <p:scale>
          <a:sx n="114" d="100"/>
          <a:sy n="114" d="100"/>
        </p:scale>
        <p:origin x="5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A006C-504A-4DAB-995A-B71C0532D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2B3D61-0DD3-4392-BFCB-B31CDDA33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89361F-B945-4E21-B405-DD891C2FA461}"/>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B2E46B68-36B1-4A1F-8FA3-C5D4266D2B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29EAF-E38A-4319-B6D3-4D663C84FA98}"/>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1291238848"/>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822C2-F3A8-4029-9118-A318679357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43E5A-CEE6-4213-BCA6-87D7CCA80E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4430D-0493-4D9A-8674-C2E66B7A8F2F}"/>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3C61B392-B20D-4F79-A26E-11A0CDABE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E973DB-F4A3-4678-8713-5399F0A31BC4}"/>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2742480599"/>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13953-8FF8-465B-915E-62B68921BA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0B859C-5E6A-48F6-A81E-467391615B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48ECF-4D1D-443F-A5FD-ABA789004B6F}"/>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50AD6F8C-0C95-44F3-A9D1-B8CF98F48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66A3A-AEEF-4332-B46E-77E311182FB9}"/>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41638874"/>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9DF0-CE0E-4CD7-BAAD-4C278E9034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62B8B3-0A4D-493D-9876-3156B80974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11E12-BCB6-4F8D-9C11-F13ECAD8B4B1}"/>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EB2E3E88-AFF3-4EF5-95B0-BC70C6E34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9D4AB-EFC2-4585-ACAB-766726AD1CC2}"/>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2934230700"/>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7838E-C886-4026-AC2C-42F198549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8879D4-88F2-49E7-A0AD-9BE52E688E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7B4883-A49A-46B7-8605-930239A8B666}"/>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A0C65E1A-72B2-404E-9F56-92B53D0B6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46BF6-4E38-42F7-8E66-12EB0E7FA24B}"/>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3593368581"/>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2204D-CD70-4595-B6BB-24828E304F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FFA541-BAC2-4029-B48E-08D32CC308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C7CE17-D522-4440-A391-25FDE4DF02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0ED0A0-AD09-47ED-BE2A-E25569A7CE42}"/>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6" name="Footer Placeholder 5">
            <a:extLst>
              <a:ext uri="{FF2B5EF4-FFF2-40B4-BE49-F238E27FC236}">
                <a16:creationId xmlns:a16="http://schemas.microsoft.com/office/drawing/2014/main" id="{9227C3F1-857C-441A-8A88-0FD2BED75A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DC135-E8AF-419C-9DE3-E44B929C81AA}"/>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4269925800"/>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68A0-8769-41EC-B20C-815B33FE2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4D9208-C75B-4173-9829-056BA1574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A0318D-94DE-48AA-980E-0369748BA5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01A71F-6EE8-4F11-A4CD-8669826C1E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91342A-AED0-4D83-9A9A-C44AFE7EA1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240E7B-80B7-49EC-A5CC-A2DCBDE73D3A}"/>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8" name="Footer Placeholder 7">
            <a:extLst>
              <a:ext uri="{FF2B5EF4-FFF2-40B4-BE49-F238E27FC236}">
                <a16:creationId xmlns:a16="http://schemas.microsoft.com/office/drawing/2014/main" id="{2769CBEF-C84C-4502-905D-E2FC20DC29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35FADE-0558-4F49-9C98-C58B43C18E77}"/>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1624011334"/>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5C5F6-7871-4D4B-B6E7-AD27BCA0E3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53B7B7-5884-4346-99D9-3D501DBEE4E1}"/>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4" name="Footer Placeholder 3">
            <a:extLst>
              <a:ext uri="{FF2B5EF4-FFF2-40B4-BE49-F238E27FC236}">
                <a16:creationId xmlns:a16="http://schemas.microsoft.com/office/drawing/2014/main" id="{4BBB8CB5-6D9A-486A-88D4-5E0F5B35B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AC0C4B-2A1B-4B97-9CB6-DE536D69A5D6}"/>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4049422304"/>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A2E286-A304-4F91-9793-FE84A63EE8FB}"/>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3" name="Footer Placeholder 2">
            <a:extLst>
              <a:ext uri="{FF2B5EF4-FFF2-40B4-BE49-F238E27FC236}">
                <a16:creationId xmlns:a16="http://schemas.microsoft.com/office/drawing/2014/main" id="{EF23CB19-3C67-4024-9678-D471CF2D3C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54D253-CE82-4311-9162-532FE5DDAAE7}"/>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266302524"/>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51C8-97D1-4EAF-8CD1-21228B16F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E43E56-3FC1-4A96-A2D6-338B9DCEC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9088E2-74A0-44D9-94B7-0E151D682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2EDBA5-1578-4DD8-BC7E-62A942F1FE22}"/>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6" name="Footer Placeholder 5">
            <a:extLst>
              <a:ext uri="{FF2B5EF4-FFF2-40B4-BE49-F238E27FC236}">
                <a16:creationId xmlns:a16="http://schemas.microsoft.com/office/drawing/2014/main" id="{88C4B88D-ECB0-4FBE-93BC-81DB61EFE5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80F462-51F4-42FC-9B52-796A00135989}"/>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3242192583"/>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95C1-7D55-4E88-BC4A-13D673E64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658416-F602-45BD-92D9-B5579C1D0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BB1AC6-F361-40B9-9291-C099ECE61A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C63C55-5FBA-4E60-B0E3-80A2C92083A6}"/>
              </a:ext>
            </a:extLst>
          </p:cNvPr>
          <p:cNvSpPr>
            <a:spLocks noGrp="1"/>
          </p:cNvSpPr>
          <p:nvPr>
            <p:ph type="dt" sz="half" idx="10"/>
          </p:nvPr>
        </p:nvSpPr>
        <p:spPr/>
        <p:txBody>
          <a:bodyPr/>
          <a:lstStyle/>
          <a:p>
            <a:fld id="{C0D16FBD-84EA-4593-9D05-441F816D806A}" type="datetimeFigureOut">
              <a:rPr lang="en-US" smtClean="0"/>
              <a:t>8/12/19</a:t>
            </a:fld>
            <a:endParaRPr lang="en-US"/>
          </a:p>
        </p:txBody>
      </p:sp>
      <p:sp>
        <p:nvSpPr>
          <p:cNvPr id="6" name="Footer Placeholder 5">
            <a:extLst>
              <a:ext uri="{FF2B5EF4-FFF2-40B4-BE49-F238E27FC236}">
                <a16:creationId xmlns:a16="http://schemas.microsoft.com/office/drawing/2014/main" id="{C1BD953B-566A-4B80-81A8-17BA5F73A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4ACBB-6422-49FF-A8B5-B080E8A7CC1A}"/>
              </a:ext>
            </a:extLst>
          </p:cNvPr>
          <p:cNvSpPr>
            <a:spLocks noGrp="1"/>
          </p:cNvSpPr>
          <p:nvPr>
            <p:ph type="sldNum" sz="quarter" idx="12"/>
          </p:nvPr>
        </p:nvSpPr>
        <p:spPr/>
        <p:txBody>
          <a:bodyPr/>
          <a:lstStyle/>
          <a:p>
            <a:fld id="{5D9C606D-60C5-49F5-ACA4-183D8DBB0342}" type="slidenum">
              <a:rPr lang="en-US" smtClean="0"/>
              <a:t>‹#›</a:t>
            </a:fld>
            <a:endParaRPr lang="en-US"/>
          </a:p>
        </p:txBody>
      </p:sp>
    </p:spTree>
    <p:extLst>
      <p:ext uri="{BB962C8B-B14F-4D97-AF65-F5344CB8AC3E}">
        <p14:creationId xmlns:p14="http://schemas.microsoft.com/office/powerpoint/2010/main" val="3651321136"/>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39000">
              <a:srgbClr val="FFFF00"/>
            </a:gs>
            <a:gs pos="70000">
              <a:srgbClr val="0070C0"/>
            </a:gs>
            <a:gs pos="100000">
              <a:srgbClr val="0070C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0E2A3C-6D51-4728-9F7D-B7CCC41BC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9D76AF-E855-4B1E-9D9B-E5C51DCF3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95E6F-3858-4A63-9F2F-C3BA4989C7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6FBD-84EA-4593-9D05-441F816D806A}" type="datetimeFigureOut">
              <a:rPr lang="en-US" smtClean="0"/>
              <a:t>8/12/19</a:t>
            </a:fld>
            <a:endParaRPr lang="en-US"/>
          </a:p>
        </p:txBody>
      </p:sp>
      <p:sp>
        <p:nvSpPr>
          <p:cNvPr id="5" name="Footer Placeholder 4">
            <a:extLst>
              <a:ext uri="{FF2B5EF4-FFF2-40B4-BE49-F238E27FC236}">
                <a16:creationId xmlns:a16="http://schemas.microsoft.com/office/drawing/2014/main" id="{F864F266-96A0-4754-979C-EE813A74F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28350D-BFF1-4E1C-A729-7BED70695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C606D-60C5-49F5-ACA4-183D8DBB0342}" type="slidenum">
              <a:rPr lang="en-US" smtClean="0"/>
              <a:t>‹#›</a:t>
            </a:fld>
            <a:endParaRPr lang="en-US"/>
          </a:p>
        </p:txBody>
      </p:sp>
    </p:spTree>
    <p:extLst>
      <p:ext uri="{BB962C8B-B14F-4D97-AF65-F5344CB8AC3E}">
        <p14:creationId xmlns:p14="http://schemas.microsoft.com/office/powerpoint/2010/main" val="8472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5DC0A-ADA8-4C2D-833C-ED5C9710BF8B}"/>
              </a:ext>
            </a:extLst>
          </p:cNvPr>
          <p:cNvSpPr>
            <a:spLocks noGrp="1"/>
          </p:cNvSpPr>
          <p:nvPr>
            <p:ph type="ctrTitle"/>
          </p:nvPr>
        </p:nvSpPr>
        <p:spPr>
          <a:xfrm>
            <a:off x="524368" y="690260"/>
            <a:ext cx="5048385" cy="1372737"/>
          </a:xfrm>
        </p:spPr>
        <p:txBody>
          <a:bodyPr anchor="t">
            <a:noAutofit/>
          </a:bodyPr>
          <a:lstStyle/>
          <a:p>
            <a:r>
              <a:rPr lang="en-US" sz="6600" b="1" dirty="0">
                <a:solidFill>
                  <a:schemeClr val="bg1"/>
                </a:solidFill>
                <a:latin typeface="Book Antiqua" panose="02040602050305030304" pitchFamily="18" charset="0"/>
              </a:rPr>
              <a:t>Sound Wave Band Volunteer Training</a:t>
            </a:r>
          </a:p>
        </p:txBody>
      </p:sp>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EE414DFD-9E5C-47D9-AC45-0F5BF18B9952}"/>
              </a:ext>
            </a:extLst>
          </p:cNvPr>
          <p:cNvPicPr>
            <a:picLocks noChangeAspect="1"/>
          </p:cNvPicPr>
          <p:nvPr/>
        </p:nvPicPr>
        <p:blipFill rotWithShape="1">
          <a:blip r:embed="rId2">
            <a:extLst>
              <a:ext uri="{28A0092B-C50C-407E-A947-70E740481C1C}">
                <a14:useLocalDpi xmlns:a14="http://schemas.microsoft.com/office/drawing/2010/main" val="0"/>
              </a:ext>
            </a:extLst>
          </a:blip>
          <a:srcRect l="1948" r="306"/>
          <a:stretch/>
        </p:blipFill>
        <p:spPr>
          <a:xfrm>
            <a:off x="6021086" y="544775"/>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2668412525"/>
      </p:ext>
    </p:extLst>
  </p:cSld>
  <p:clrMapOvr>
    <a:overrideClrMapping bg1="dk1" tx1="lt1" bg2="dk2" tx2="lt2" accent1="accent1" accent2="accent2" accent3="accent3" accent4="accent4" accent5="accent5" accent6="accent6" hlink="hlink" folHlink="folHlink"/>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40298" y="1632493"/>
            <a:ext cx="6334688" cy="1181685"/>
          </a:xfrm>
        </p:spPr>
        <p:txBody>
          <a:bodyPr>
            <a:noAutofit/>
          </a:bodyPr>
          <a:lstStyle/>
          <a:p>
            <a:r>
              <a:rPr lang="en-US" sz="7200" b="1" dirty="0">
                <a:latin typeface="Book Antiqua" panose="02040602050305030304" pitchFamily="18" charset="0"/>
              </a:rPr>
              <a:t>Bathroom Breaks</a:t>
            </a:r>
          </a:p>
        </p:txBody>
      </p:sp>
      <p:sp>
        <p:nvSpPr>
          <p:cNvPr id="4" name="Oval 3">
            <a:extLst>
              <a:ext uri="{FF2B5EF4-FFF2-40B4-BE49-F238E27FC236}">
                <a16:creationId xmlns:a16="http://schemas.microsoft.com/office/drawing/2014/main" id="{EF472BD8-110F-4C9E-B17A-41A0B2686BED}"/>
              </a:ext>
            </a:extLst>
          </p:cNvPr>
          <p:cNvSpPr/>
          <p:nvPr/>
        </p:nvSpPr>
        <p:spPr>
          <a:xfrm>
            <a:off x="5441795" y="-27878"/>
            <a:ext cx="7530727" cy="7632447"/>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F18FEF1E-EE86-4783-A4DB-2627E296FA2A}"/>
              </a:ext>
            </a:extLst>
          </p:cNvPr>
          <p:cNvSpPr txBox="1"/>
          <p:nvPr/>
        </p:nvSpPr>
        <p:spPr>
          <a:xfrm>
            <a:off x="6509907" y="1225689"/>
            <a:ext cx="6215790" cy="5632311"/>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KEEP TO A MINIMUM</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Usually takes place during the 3</a:t>
            </a:r>
            <a:r>
              <a:rPr lang="en-US" sz="2000" baseline="30000" dirty="0">
                <a:solidFill>
                  <a:schemeClr val="bg1"/>
                </a:solidFill>
                <a:latin typeface="Book Antiqua" panose="02040602050305030304" pitchFamily="18" charset="0"/>
              </a:rPr>
              <a:t>rd</a:t>
            </a:r>
            <a:r>
              <a:rPr lang="en-US" sz="2000" dirty="0">
                <a:solidFill>
                  <a:schemeClr val="bg1"/>
                </a:solidFill>
                <a:latin typeface="Book Antiqua" panose="02040602050305030304" pitchFamily="18" charset="0"/>
              </a:rPr>
              <a:t> Quarter</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Take a maximum of 5 students at a time – One boy group and one girl group at a time is the limit. </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No side trips to the concession stands or friends – conduct the students all the way to the restroom door and all the way back.  (THIS RULE IS SOMETIMES RELAXED AT COMPETITIONS OR TRIPS.  IF YOUR ARE NOT SURE:  ASK AN EXPERINCED CHAPERONE)</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No more than a few missing from any one </a:t>
            </a:r>
          </a:p>
          <a:p>
            <a:r>
              <a:rPr lang="en-US" sz="2000" dirty="0">
                <a:solidFill>
                  <a:schemeClr val="bg1"/>
                </a:solidFill>
                <a:latin typeface="Book Antiqua" panose="02040602050305030304" pitchFamily="18" charset="0"/>
              </a:rPr>
              <a:t>      section at a time – don’t wipe out small </a:t>
            </a:r>
          </a:p>
          <a:p>
            <a:r>
              <a:rPr lang="en-US" sz="2000" dirty="0">
                <a:solidFill>
                  <a:schemeClr val="bg1"/>
                </a:solidFill>
                <a:latin typeface="Book Antiqua" panose="02040602050305030304" pitchFamily="18" charset="0"/>
              </a:rPr>
              <a:t>      sections all at once!</a:t>
            </a:r>
          </a:p>
          <a:p>
            <a:pPr marL="342900" indent="-342900">
              <a:buFont typeface="Wingdings" panose="05000000000000000000" pitchFamily="2" charset="2"/>
              <a:buChar char="v"/>
            </a:pPr>
            <a:endParaRPr lang="en-US" sz="20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43670685"/>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1903213"/>
            <a:ext cx="6334688" cy="1181685"/>
          </a:xfrm>
        </p:spPr>
        <p:txBody>
          <a:bodyPr>
            <a:noAutofit/>
          </a:bodyPr>
          <a:lstStyle/>
          <a:p>
            <a:r>
              <a:rPr lang="en-US" sz="7200" b="1" dirty="0">
                <a:latin typeface="Book Antiqua" panose="02040602050305030304" pitchFamily="18" charset="0"/>
              </a:rPr>
              <a:t>Halftime Procedures</a:t>
            </a:r>
          </a:p>
        </p:txBody>
      </p:sp>
      <p:sp>
        <p:nvSpPr>
          <p:cNvPr id="4" name="Oval 3">
            <a:extLst>
              <a:ext uri="{FF2B5EF4-FFF2-40B4-BE49-F238E27FC236}">
                <a16:creationId xmlns:a16="http://schemas.microsoft.com/office/drawing/2014/main" id="{EF472BD8-110F-4C9E-B17A-41A0B2686BED}"/>
              </a:ext>
            </a:extLst>
          </p:cNvPr>
          <p:cNvSpPr/>
          <p:nvPr/>
        </p:nvSpPr>
        <p:spPr>
          <a:xfrm>
            <a:off x="5519854" y="-32551"/>
            <a:ext cx="7452961" cy="7611307"/>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433458" y="1326278"/>
            <a:ext cx="5897788" cy="4893647"/>
          </a:xfrm>
          <a:prstGeom prst="rect">
            <a:avLst/>
          </a:prstGeom>
          <a:noFill/>
        </p:spPr>
        <p:txBody>
          <a:bodyPr wrap="square" rtlCol="0">
            <a:spAutoFit/>
          </a:bodyPr>
          <a:lstStyle/>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Chaperones are designated to help with ladders, props, or equipment on and off the field. </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WE WILL HAVE 2- 4 STRONG FOLKS MOVE THE DRUM MAJOR PODIUM</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Pick up trash after students leave</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Keep the band area secure</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Chaperones from visiting band are welcome to sit with us at home games</a:t>
            </a:r>
          </a:p>
        </p:txBody>
      </p:sp>
    </p:spTree>
    <p:extLst>
      <p:ext uri="{BB962C8B-B14F-4D97-AF65-F5344CB8AC3E}">
        <p14:creationId xmlns:p14="http://schemas.microsoft.com/office/powerpoint/2010/main" val="708022176"/>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3294133"/>
            <a:ext cx="6334688" cy="1181685"/>
          </a:xfrm>
        </p:spPr>
        <p:txBody>
          <a:bodyPr>
            <a:noAutofit/>
          </a:bodyPr>
          <a:lstStyle/>
          <a:p>
            <a:r>
              <a:rPr lang="en-US" sz="7200" b="1" dirty="0">
                <a:latin typeface="Book Antiqua" panose="02040602050305030304" pitchFamily="18" charset="0"/>
              </a:rPr>
              <a:t>After Halftime: </a:t>
            </a:r>
            <a:br>
              <a:rPr lang="en-US" sz="7200" b="1" dirty="0">
                <a:latin typeface="Book Antiqua" panose="02040602050305030304" pitchFamily="18" charset="0"/>
              </a:rPr>
            </a:br>
            <a:r>
              <a:rPr lang="en-US" sz="7200" b="1" dirty="0">
                <a:latin typeface="Book Antiqua" panose="02040602050305030304" pitchFamily="18" charset="0"/>
              </a:rPr>
              <a:t>Back in the Stands</a:t>
            </a:r>
          </a:p>
        </p:txBody>
      </p:sp>
      <p:sp>
        <p:nvSpPr>
          <p:cNvPr id="4" name="Oval 3">
            <a:extLst>
              <a:ext uri="{FF2B5EF4-FFF2-40B4-BE49-F238E27FC236}">
                <a16:creationId xmlns:a16="http://schemas.microsoft.com/office/drawing/2014/main" id="{EF472BD8-110F-4C9E-B17A-41A0B2686BED}"/>
              </a:ext>
            </a:extLst>
          </p:cNvPr>
          <p:cNvSpPr/>
          <p:nvPr/>
        </p:nvSpPr>
        <p:spPr>
          <a:xfrm>
            <a:off x="5842102" y="295275"/>
            <a:ext cx="7070897" cy="7179400"/>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821805" y="1713446"/>
            <a:ext cx="5536209" cy="4708981"/>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Ensure area is clear of pedestrians so band can return safely to stands</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Bathroom Breaks at students’ request to go</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Keep an eye out for overheated students as they come back in the stands!</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Sound Wave Seniors usually do a “walkover” at some point after halftime to greet the seniors or leaders from the other band</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Be prepared to hand out extra waters </a:t>
            </a:r>
          </a:p>
          <a:p>
            <a:pPr marL="342900" indent="-342900">
              <a:buFont typeface="Wingdings" panose="05000000000000000000" pitchFamily="2" charset="2"/>
              <a:buChar char="v"/>
            </a:pPr>
            <a:endParaRPr lang="en-US" sz="2000" dirty="0">
              <a:solidFill>
                <a:schemeClr val="bg1"/>
              </a:solidFill>
              <a:latin typeface="Book Antiqua" panose="02040602050305030304" pitchFamily="18" charset="0"/>
            </a:endParaRPr>
          </a:p>
        </p:txBody>
      </p:sp>
      <p:sp>
        <p:nvSpPr>
          <p:cNvPr id="15" name="TextBox 14">
            <a:extLst>
              <a:ext uri="{FF2B5EF4-FFF2-40B4-BE49-F238E27FC236}">
                <a16:creationId xmlns:a16="http://schemas.microsoft.com/office/drawing/2014/main" id="{4A252BB4-334D-40CE-B129-02D0B3129D0F}"/>
              </a:ext>
            </a:extLst>
          </p:cNvPr>
          <p:cNvSpPr txBox="1"/>
          <p:nvPr/>
        </p:nvSpPr>
        <p:spPr>
          <a:xfrm>
            <a:off x="7103549" y="4870003"/>
            <a:ext cx="4548005" cy="307777"/>
          </a:xfrm>
          <a:prstGeom prst="rect">
            <a:avLst/>
          </a:prstGeom>
          <a:noFill/>
        </p:spPr>
        <p:txBody>
          <a:bodyPr wrap="square" rtlCol="0">
            <a:spAutoFit/>
          </a:bodyPr>
          <a:lstStyle/>
          <a:p>
            <a:pPr marL="342900" indent="-342900">
              <a:buFont typeface="Wingdings" panose="05000000000000000000" pitchFamily="2" charset="2"/>
              <a:buChar char="v"/>
            </a:pPr>
            <a:endParaRPr lang="en-US" sz="1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964559874"/>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2102920"/>
            <a:ext cx="6334688" cy="1181685"/>
          </a:xfrm>
        </p:spPr>
        <p:txBody>
          <a:bodyPr>
            <a:noAutofit/>
          </a:bodyPr>
          <a:lstStyle/>
          <a:p>
            <a:r>
              <a:rPr lang="en-US" sz="7200" b="1" dirty="0">
                <a:latin typeface="Book Antiqua" panose="02040602050305030304" pitchFamily="18" charset="0"/>
              </a:rPr>
              <a:t>End of the Game</a:t>
            </a:r>
          </a:p>
        </p:txBody>
      </p:sp>
      <p:sp>
        <p:nvSpPr>
          <p:cNvPr id="4" name="Oval 3">
            <a:extLst>
              <a:ext uri="{FF2B5EF4-FFF2-40B4-BE49-F238E27FC236}">
                <a16:creationId xmlns:a16="http://schemas.microsoft.com/office/drawing/2014/main" id="{EF472BD8-110F-4C9E-B17A-41A0B2686BED}"/>
              </a:ext>
            </a:extLst>
          </p:cNvPr>
          <p:cNvSpPr/>
          <p:nvPr/>
        </p:nvSpPr>
        <p:spPr>
          <a:xfrm>
            <a:off x="5842098" y="294380"/>
            <a:ext cx="7070897" cy="7179400"/>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874128" y="1331874"/>
            <a:ext cx="5302658" cy="5324535"/>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When the game clock indicates 3 minutes left in the game, collect trash</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Students should empty water from bottles and crush them before throwing them away</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Loading crew exits at the band director’s indication to begin loading truck</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The tradition after every game is for the band to play the Alma Mater in the stands prior to leaving</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As the band prepares to exit, designated chaperones should go ahead of the band to clear a path. (both sides of overpass)</a:t>
            </a:r>
          </a:p>
        </p:txBody>
      </p:sp>
      <p:sp>
        <p:nvSpPr>
          <p:cNvPr id="15" name="TextBox 14">
            <a:extLst>
              <a:ext uri="{FF2B5EF4-FFF2-40B4-BE49-F238E27FC236}">
                <a16:creationId xmlns:a16="http://schemas.microsoft.com/office/drawing/2014/main" id="{4A252BB4-334D-40CE-B129-02D0B3129D0F}"/>
              </a:ext>
            </a:extLst>
          </p:cNvPr>
          <p:cNvSpPr txBox="1"/>
          <p:nvPr/>
        </p:nvSpPr>
        <p:spPr>
          <a:xfrm>
            <a:off x="7103549" y="4870003"/>
            <a:ext cx="4548005" cy="307777"/>
          </a:xfrm>
          <a:prstGeom prst="rect">
            <a:avLst/>
          </a:prstGeom>
          <a:noFill/>
        </p:spPr>
        <p:txBody>
          <a:bodyPr wrap="square" rtlCol="0">
            <a:spAutoFit/>
          </a:bodyPr>
          <a:lstStyle/>
          <a:p>
            <a:pPr marL="342900" indent="-342900">
              <a:buFont typeface="Wingdings" panose="05000000000000000000" pitchFamily="2" charset="2"/>
              <a:buChar char="v"/>
            </a:pPr>
            <a:endParaRPr lang="en-US" sz="1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385949618"/>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103262" y="1200329"/>
            <a:ext cx="6334688" cy="1181685"/>
          </a:xfrm>
        </p:spPr>
        <p:txBody>
          <a:bodyPr>
            <a:noAutofit/>
          </a:bodyPr>
          <a:lstStyle/>
          <a:p>
            <a:r>
              <a:rPr lang="en-US" sz="7200" b="1" dirty="0">
                <a:latin typeface="Book Antiqua" panose="02040602050305030304" pitchFamily="18" charset="0"/>
              </a:rPr>
              <a:t>Away Games</a:t>
            </a:r>
          </a:p>
        </p:txBody>
      </p:sp>
      <p:sp>
        <p:nvSpPr>
          <p:cNvPr id="4" name="Oval 3">
            <a:extLst>
              <a:ext uri="{FF2B5EF4-FFF2-40B4-BE49-F238E27FC236}">
                <a16:creationId xmlns:a16="http://schemas.microsoft.com/office/drawing/2014/main" id="{EF472BD8-110F-4C9E-B17A-41A0B2686BED}"/>
              </a:ext>
            </a:extLst>
          </p:cNvPr>
          <p:cNvSpPr/>
          <p:nvPr/>
        </p:nvSpPr>
        <p:spPr>
          <a:xfrm>
            <a:off x="5731726" y="0"/>
            <a:ext cx="7296843" cy="7460039"/>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7125488" y="797510"/>
            <a:ext cx="5192099" cy="5632311"/>
          </a:xfrm>
          <a:prstGeom prst="rect">
            <a:avLst/>
          </a:prstGeom>
          <a:noFill/>
        </p:spPr>
        <p:txBody>
          <a:bodyPr wrap="square" rtlCol="0">
            <a:spAutoFit/>
          </a:bodyPr>
          <a:lstStyle/>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All Chaperones ride the bus unless designated as truck driver or chase vehicle</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Student designee calls the roll and reports missing students to the chaperones on their bus</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Student Personal Electronics-use at own risk – they may have their games or phones, but it is not your job to keep up with them</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Unload only when instructed to do so</a:t>
            </a:r>
          </a:p>
        </p:txBody>
      </p:sp>
    </p:spTree>
    <p:extLst>
      <p:ext uri="{BB962C8B-B14F-4D97-AF65-F5344CB8AC3E}">
        <p14:creationId xmlns:p14="http://schemas.microsoft.com/office/powerpoint/2010/main" val="3340385862"/>
      </p:ext>
    </p:extLst>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97482" y="1526178"/>
            <a:ext cx="6334688" cy="1181685"/>
          </a:xfrm>
        </p:spPr>
        <p:txBody>
          <a:bodyPr>
            <a:noAutofit/>
          </a:bodyPr>
          <a:lstStyle/>
          <a:p>
            <a:r>
              <a:rPr lang="en-US" sz="7200" b="1" dirty="0">
                <a:latin typeface="Book Antiqua" panose="02040602050305030304" pitchFamily="18" charset="0"/>
              </a:rPr>
              <a:t>On The Bus</a:t>
            </a:r>
          </a:p>
        </p:txBody>
      </p:sp>
      <p:sp>
        <p:nvSpPr>
          <p:cNvPr id="4" name="Oval 3">
            <a:extLst>
              <a:ext uri="{FF2B5EF4-FFF2-40B4-BE49-F238E27FC236}">
                <a16:creationId xmlns:a16="http://schemas.microsoft.com/office/drawing/2014/main" id="{EF472BD8-110F-4C9E-B17A-41A0B2686BED}"/>
              </a:ext>
            </a:extLst>
          </p:cNvPr>
          <p:cNvSpPr/>
          <p:nvPr/>
        </p:nvSpPr>
        <p:spPr>
          <a:xfrm>
            <a:off x="5241073" y="0"/>
            <a:ext cx="7671925" cy="7560400"/>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F18FEF1E-EE86-4783-A4DB-2627E296FA2A}"/>
              </a:ext>
            </a:extLst>
          </p:cNvPr>
          <p:cNvSpPr txBox="1"/>
          <p:nvPr/>
        </p:nvSpPr>
        <p:spPr>
          <a:xfrm>
            <a:off x="6639044" y="701946"/>
            <a:ext cx="4771224" cy="646331"/>
          </a:xfrm>
          <a:prstGeom prst="rect">
            <a:avLst/>
          </a:prstGeom>
          <a:noFill/>
        </p:spPr>
        <p:txBody>
          <a:bodyPr wrap="square" rtlCol="0">
            <a:spAutoFit/>
          </a:bodyPr>
          <a:lstStyle/>
          <a:p>
            <a:pPr marL="342900" indent="-342900">
              <a:buFont typeface="Wingdings" panose="05000000000000000000" pitchFamily="2" charset="2"/>
              <a:buChar char="v"/>
            </a:pPr>
            <a:r>
              <a:rPr lang="en-US" sz="3600" dirty="0">
                <a:solidFill>
                  <a:schemeClr val="bg1"/>
                </a:solidFill>
                <a:latin typeface="Book Antiqua" panose="02040602050305030304" pitchFamily="18" charset="0"/>
              </a:rPr>
              <a:t> Silence at Railroads</a:t>
            </a:r>
          </a:p>
        </p:txBody>
      </p:sp>
      <p:sp>
        <p:nvSpPr>
          <p:cNvPr id="8" name="TextBox 7">
            <a:extLst>
              <a:ext uri="{FF2B5EF4-FFF2-40B4-BE49-F238E27FC236}">
                <a16:creationId xmlns:a16="http://schemas.microsoft.com/office/drawing/2014/main" id="{4A252BB4-334D-40CE-B129-02D0B3129D0F}"/>
              </a:ext>
            </a:extLst>
          </p:cNvPr>
          <p:cNvSpPr txBox="1"/>
          <p:nvPr/>
        </p:nvSpPr>
        <p:spPr>
          <a:xfrm>
            <a:off x="6022840" y="1348277"/>
            <a:ext cx="6890158" cy="4401205"/>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The bus driver is in charge and students should </a:t>
            </a:r>
          </a:p>
          <a:p>
            <a:r>
              <a:rPr lang="en-US" sz="2000" dirty="0">
                <a:solidFill>
                  <a:schemeClr val="bg1"/>
                </a:solidFill>
                <a:latin typeface="Book Antiqua" panose="02040602050305030304" pitchFamily="18" charset="0"/>
              </a:rPr>
              <a:t>      respect their requests.  Head chaperone on each bus</a:t>
            </a:r>
          </a:p>
          <a:p>
            <a:r>
              <a:rPr lang="en-US" sz="2000" dirty="0">
                <a:solidFill>
                  <a:schemeClr val="bg1"/>
                </a:solidFill>
                <a:latin typeface="Book Antiqua" panose="02040602050305030304" pitchFamily="18" charset="0"/>
              </a:rPr>
              <a:t>      should remind the students that they are at a school</a:t>
            </a:r>
          </a:p>
          <a:p>
            <a:r>
              <a:rPr lang="en-US" sz="2000" dirty="0">
                <a:solidFill>
                  <a:schemeClr val="bg1"/>
                </a:solidFill>
                <a:latin typeface="Book Antiqua" panose="02040602050305030304" pitchFamily="18" charset="0"/>
              </a:rPr>
              <a:t>      even when they are on the buses, and all SCHOOL</a:t>
            </a:r>
          </a:p>
          <a:p>
            <a:r>
              <a:rPr lang="en-US" sz="2000" dirty="0">
                <a:solidFill>
                  <a:schemeClr val="bg1"/>
                </a:solidFill>
                <a:latin typeface="Book Antiqua" panose="02040602050305030304" pitchFamily="18" charset="0"/>
              </a:rPr>
              <a:t>      RULES APPLY.</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No sitting or laying in aisles</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Noise levels at ADULT discretion</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Percussion:  No playing on seats, roof etc., they may play only on the soft side of a practice pad or their </a:t>
            </a:r>
            <a:r>
              <a:rPr lang="en-US" sz="2000" u="sng" dirty="0">
                <a:solidFill>
                  <a:schemeClr val="bg1"/>
                </a:solidFill>
                <a:latin typeface="Book Antiqua" panose="02040602050305030304" pitchFamily="18" charset="0"/>
              </a:rPr>
              <a:t> OWN</a:t>
            </a:r>
            <a:r>
              <a:rPr lang="en-US" sz="2000" dirty="0">
                <a:solidFill>
                  <a:schemeClr val="bg1"/>
                </a:solidFill>
                <a:latin typeface="Book Antiqua" panose="02040602050305030304" pitchFamily="18" charset="0"/>
              </a:rPr>
              <a:t>  legs.</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b="1" dirty="0">
                <a:solidFill>
                  <a:schemeClr val="bg1"/>
                </a:solidFill>
                <a:latin typeface="Book Antiqua" panose="02040602050305030304" pitchFamily="18" charset="0"/>
              </a:rPr>
              <a:t>AS NECESSARY </a:t>
            </a:r>
            <a:r>
              <a:rPr lang="en-US" sz="2000" dirty="0">
                <a:solidFill>
                  <a:schemeClr val="bg1"/>
                </a:solidFill>
                <a:latin typeface="Book Antiqua" panose="02040602050305030304" pitchFamily="18" charset="0"/>
              </a:rPr>
              <a:t>– after dark:  guys and girls and couples separated</a:t>
            </a:r>
          </a:p>
        </p:txBody>
      </p:sp>
      <p:sp>
        <p:nvSpPr>
          <p:cNvPr id="9" name="TextBox 8">
            <a:extLst>
              <a:ext uri="{FF2B5EF4-FFF2-40B4-BE49-F238E27FC236}">
                <a16:creationId xmlns:a16="http://schemas.microsoft.com/office/drawing/2014/main" id="{4A252BB4-334D-40CE-B129-02D0B3129D0F}"/>
              </a:ext>
            </a:extLst>
          </p:cNvPr>
          <p:cNvSpPr txBox="1"/>
          <p:nvPr/>
        </p:nvSpPr>
        <p:spPr>
          <a:xfrm>
            <a:off x="6875391" y="5683486"/>
            <a:ext cx="4677273" cy="1200329"/>
          </a:xfrm>
          <a:prstGeom prst="rect">
            <a:avLst/>
          </a:prstGeom>
          <a:noFill/>
        </p:spPr>
        <p:txBody>
          <a:bodyPr wrap="square" rtlCol="0">
            <a:spAutoFit/>
          </a:bodyPr>
          <a:lstStyle/>
          <a:p>
            <a:pPr marL="342900" indent="-342900">
              <a:buFont typeface="Wingdings" panose="05000000000000000000" pitchFamily="2" charset="2"/>
              <a:buChar char="v"/>
            </a:pPr>
            <a:r>
              <a:rPr lang="en-US" sz="3200" dirty="0">
                <a:solidFill>
                  <a:schemeClr val="bg1"/>
                </a:solidFill>
                <a:latin typeface="Book Antiqua" panose="02040602050305030304" pitchFamily="18" charset="0"/>
              </a:rPr>
              <a:t> </a:t>
            </a:r>
            <a:r>
              <a:rPr lang="en-US" sz="3600" dirty="0">
                <a:solidFill>
                  <a:schemeClr val="bg1"/>
                </a:solidFill>
                <a:latin typeface="Book Antiqua" panose="02040602050305030304" pitchFamily="18" charset="0"/>
              </a:rPr>
              <a:t>No Standing while</a:t>
            </a:r>
          </a:p>
          <a:p>
            <a:r>
              <a:rPr lang="en-US" sz="3600" dirty="0">
                <a:solidFill>
                  <a:schemeClr val="bg1"/>
                </a:solidFill>
                <a:latin typeface="Book Antiqua" panose="02040602050305030304" pitchFamily="18" charset="0"/>
              </a:rPr>
              <a:t>    bus is in motion</a:t>
            </a:r>
          </a:p>
        </p:txBody>
      </p:sp>
    </p:spTree>
    <p:extLst>
      <p:ext uri="{BB962C8B-B14F-4D97-AF65-F5344CB8AC3E}">
        <p14:creationId xmlns:p14="http://schemas.microsoft.com/office/powerpoint/2010/main" val="1476532531"/>
      </p:ext>
    </p:extLst>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51940" y="1530012"/>
            <a:ext cx="6334688" cy="1181685"/>
          </a:xfrm>
        </p:spPr>
        <p:txBody>
          <a:bodyPr>
            <a:noAutofit/>
          </a:bodyPr>
          <a:lstStyle/>
          <a:p>
            <a:r>
              <a:rPr lang="en-US" sz="7200" b="1" dirty="0">
                <a:latin typeface="Book Antiqua" panose="02040602050305030304" pitchFamily="18" charset="0"/>
              </a:rPr>
              <a:t>Upon Return</a:t>
            </a:r>
          </a:p>
        </p:txBody>
      </p:sp>
      <p:sp>
        <p:nvSpPr>
          <p:cNvPr id="4" name="Oval 3">
            <a:extLst>
              <a:ext uri="{FF2B5EF4-FFF2-40B4-BE49-F238E27FC236}">
                <a16:creationId xmlns:a16="http://schemas.microsoft.com/office/drawing/2014/main" id="{EF472BD8-110F-4C9E-B17A-41A0B2686BED}"/>
              </a:ext>
            </a:extLst>
          </p:cNvPr>
          <p:cNvSpPr/>
          <p:nvPr/>
        </p:nvSpPr>
        <p:spPr>
          <a:xfrm>
            <a:off x="5572123" y="6505"/>
            <a:ext cx="7452960" cy="7474261"/>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592639" y="1228397"/>
            <a:ext cx="5884551" cy="5324535"/>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Tell students to start calling for rides when </a:t>
            </a:r>
          </a:p>
          <a:p>
            <a:r>
              <a:rPr lang="en-US" sz="2000" dirty="0">
                <a:solidFill>
                  <a:schemeClr val="bg1"/>
                </a:solidFill>
                <a:latin typeface="Book Antiqua" panose="02040602050305030304" pitchFamily="18" charset="0"/>
              </a:rPr>
              <a:t>      we are 15-20 minutes away from band room. </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CHECK FOR TRASH BEFORE YOU RELEASE ALL STUDENTS – freshmen usually have bus trash duty</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Check under seats for lost items</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If requested, sign Bus Driver time sheet IN INK – VERIFY THE TIMES!!</a:t>
            </a:r>
          </a:p>
          <a:p>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Put away all gear, return any necessary equipment to band room.</a:t>
            </a:r>
          </a:p>
          <a:p>
            <a:pPr marL="342900" indent="-342900">
              <a:buFont typeface="Wingdings" panose="05000000000000000000" pitchFamily="2" charset="2"/>
              <a:buChar char="v"/>
            </a:pPr>
            <a:endParaRPr lang="en-US" sz="2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IDEALLY:  Two Chaperones, 1 male and 1 female, stay until the last child is picked up</a:t>
            </a:r>
          </a:p>
        </p:txBody>
      </p:sp>
      <p:sp>
        <p:nvSpPr>
          <p:cNvPr id="15" name="TextBox 14">
            <a:extLst>
              <a:ext uri="{FF2B5EF4-FFF2-40B4-BE49-F238E27FC236}">
                <a16:creationId xmlns:a16="http://schemas.microsoft.com/office/drawing/2014/main" id="{4A252BB4-334D-40CE-B129-02D0B3129D0F}"/>
              </a:ext>
            </a:extLst>
          </p:cNvPr>
          <p:cNvSpPr txBox="1"/>
          <p:nvPr/>
        </p:nvSpPr>
        <p:spPr>
          <a:xfrm>
            <a:off x="7103549" y="4870003"/>
            <a:ext cx="4548005" cy="307777"/>
          </a:xfrm>
          <a:prstGeom prst="rect">
            <a:avLst/>
          </a:prstGeom>
          <a:noFill/>
        </p:spPr>
        <p:txBody>
          <a:bodyPr wrap="square" rtlCol="0">
            <a:spAutoFit/>
          </a:bodyPr>
          <a:lstStyle/>
          <a:p>
            <a:pPr marL="342900" indent="-342900">
              <a:buFont typeface="Wingdings" panose="05000000000000000000" pitchFamily="2" charset="2"/>
              <a:buChar char="v"/>
            </a:pPr>
            <a:endParaRPr lang="en-US" sz="1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08340388"/>
      </p:ext>
    </p:extLst>
  </p:cSld>
  <p:clrMapOvr>
    <a:masterClrMapping/>
  </p:clrMapOvr>
  <p:transition spd="slow">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1984159"/>
            <a:ext cx="6334688" cy="1181685"/>
          </a:xfrm>
        </p:spPr>
        <p:txBody>
          <a:bodyPr>
            <a:noAutofit/>
          </a:bodyPr>
          <a:lstStyle/>
          <a:p>
            <a:r>
              <a:rPr lang="en-US" sz="7200" b="1" dirty="0">
                <a:latin typeface="Book Antiqua" panose="02040602050305030304" pitchFamily="18" charset="0"/>
              </a:rPr>
              <a:t>FINAL NOTES</a:t>
            </a:r>
          </a:p>
        </p:txBody>
      </p:sp>
      <p:sp>
        <p:nvSpPr>
          <p:cNvPr id="4" name="Oval 3">
            <a:extLst>
              <a:ext uri="{FF2B5EF4-FFF2-40B4-BE49-F238E27FC236}">
                <a16:creationId xmlns:a16="http://schemas.microsoft.com/office/drawing/2014/main" id="{EF472BD8-110F-4C9E-B17A-41A0B2686BED}"/>
              </a:ext>
            </a:extLst>
          </p:cNvPr>
          <p:cNvSpPr/>
          <p:nvPr/>
        </p:nvSpPr>
        <p:spPr>
          <a:xfrm>
            <a:off x="5857312" y="275804"/>
            <a:ext cx="7070897" cy="7179400"/>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F18FEF1E-EE86-4783-A4DB-2627E296FA2A}"/>
              </a:ext>
            </a:extLst>
          </p:cNvPr>
          <p:cNvSpPr txBox="1"/>
          <p:nvPr/>
        </p:nvSpPr>
        <p:spPr>
          <a:xfrm>
            <a:off x="6583374" y="1565438"/>
            <a:ext cx="6430099" cy="4862870"/>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When you volunteer for the school:  expenses incurred and miles driven are tax deductible (including your drive to home games.)</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000" dirty="0">
                <a:solidFill>
                  <a:schemeClr val="bg1"/>
                </a:solidFill>
                <a:latin typeface="Book Antiqua" panose="02040602050305030304" pitchFamily="18" charset="0"/>
              </a:rPr>
              <a:t>At all Away Games students are given opportunities to use the restroom before loading</a:t>
            </a:r>
          </a:p>
          <a:p>
            <a:r>
              <a:rPr lang="en-US" sz="2000" dirty="0">
                <a:solidFill>
                  <a:schemeClr val="bg1"/>
                </a:solidFill>
                <a:latin typeface="Book Antiqua" panose="02040602050305030304" pitchFamily="18" charset="0"/>
              </a:rPr>
              <a:t>     the buses.  If a student indicates they have to use </a:t>
            </a:r>
          </a:p>
          <a:p>
            <a:r>
              <a:rPr lang="en-US" sz="2000" dirty="0">
                <a:solidFill>
                  <a:schemeClr val="bg1"/>
                </a:solidFill>
                <a:latin typeface="Book Antiqua" panose="02040602050305030304" pitchFamily="18" charset="0"/>
              </a:rPr>
              <a:t>     the restroom while in route to home and they feel it</a:t>
            </a:r>
          </a:p>
          <a:p>
            <a:r>
              <a:rPr lang="en-US" sz="2000" dirty="0">
                <a:solidFill>
                  <a:schemeClr val="bg1"/>
                </a:solidFill>
                <a:latin typeface="Book Antiqua" panose="02040602050305030304" pitchFamily="18" charset="0"/>
              </a:rPr>
              <a:t>     is an emergency, make contact with a staff member</a:t>
            </a:r>
          </a:p>
          <a:p>
            <a:r>
              <a:rPr lang="en-US" sz="2000" dirty="0">
                <a:solidFill>
                  <a:schemeClr val="bg1"/>
                </a:solidFill>
                <a:latin typeface="Book Antiqua" panose="02040602050305030304" pitchFamily="18" charset="0"/>
              </a:rPr>
              <a:t>     on the bus. If you don’t have a staff member, make</a:t>
            </a:r>
          </a:p>
          <a:p>
            <a:r>
              <a:rPr lang="en-US" sz="2000" dirty="0">
                <a:solidFill>
                  <a:schemeClr val="bg1"/>
                </a:solidFill>
                <a:latin typeface="Book Antiqua" panose="02040602050305030304" pitchFamily="18" charset="0"/>
              </a:rPr>
              <a:t>     contact with the bus driver and request that Ms.</a:t>
            </a:r>
          </a:p>
          <a:p>
            <a:r>
              <a:rPr lang="en-US" sz="2000" dirty="0">
                <a:solidFill>
                  <a:schemeClr val="bg1"/>
                </a:solidFill>
                <a:latin typeface="Book Antiqua" panose="02040602050305030304" pitchFamily="18" charset="0"/>
              </a:rPr>
              <a:t>     </a:t>
            </a:r>
            <a:r>
              <a:rPr lang="en-US" sz="2000">
                <a:solidFill>
                  <a:schemeClr val="bg1"/>
                </a:solidFill>
                <a:latin typeface="Book Antiqua" panose="02040602050305030304" pitchFamily="18" charset="0"/>
              </a:rPr>
              <a:t>Donahoo</a:t>
            </a:r>
            <a:r>
              <a:rPr lang="en-US" sz="2000" dirty="0">
                <a:solidFill>
                  <a:schemeClr val="bg1"/>
                </a:solidFill>
                <a:latin typeface="Book Antiqua" panose="02040602050305030304" pitchFamily="18" charset="0"/>
              </a:rPr>
              <a:t> be informed of the situation.  Staff</a:t>
            </a:r>
          </a:p>
          <a:p>
            <a:r>
              <a:rPr lang="en-US" sz="2000" dirty="0">
                <a:solidFill>
                  <a:schemeClr val="bg1"/>
                </a:solidFill>
                <a:latin typeface="Book Antiqua" panose="02040602050305030304" pitchFamily="18" charset="0"/>
              </a:rPr>
              <a:t>     members will make a determination as to how to</a:t>
            </a:r>
          </a:p>
          <a:p>
            <a:r>
              <a:rPr lang="en-US" sz="2000" dirty="0">
                <a:solidFill>
                  <a:schemeClr val="bg1"/>
                </a:solidFill>
                <a:latin typeface="Book Antiqua" panose="02040602050305030304" pitchFamily="18" charset="0"/>
              </a:rPr>
              <a:t>     handle the situation. Your job is to inform </a:t>
            </a:r>
          </a:p>
          <a:p>
            <a:r>
              <a:rPr lang="en-US" sz="2000" dirty="0">
                <a:solidFill>
                  <a:schemeClr val="bg1"/>
                </a:solidFill>
                <a:latin typeface="Book Antiqua" panose="02040602050305030304" pitchFamily="18" charset="0"/>
              </a:rPr>
              <a:t>     STAFF and keep students safe and calm </a:t>
            </a:r>
          </a:p>
          <a:p>
            <a:r>
              <a:rPr lang="en-US" sz="2000" dirty="0">
                <a:solidFill>
                  <a:schemeClr val="bg1"/>
                </a:solidFill>
                <a:latin typeface="Book Antiqua" panose="02040602050305030304" pitchFamily="18" charset="0"/>
              </a:rPr>
              <a:t>     during any situation.</a:t>
            </a:r>
          </a:p>
        </p:txBody>
      </p:sp>
    </p:spTree>
    <p:extLst>
      <p:ext uri="{BB962C8B-B14F-4D97-AF65-F5344CB8AC3E}">
        <p14:creationId xmlns:p14="http://schemas.microsoft.com/office/powerpoint/2010/main" val="433183372"/>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477377" y="1087628"/>
            <a:ext cx="6334688" cy="1181685"/>
          </a:xfrm>
        </p:spPr>
        <p:txBody>
          <a:bodyPr>
            <a:noAutofit/>
          </a:bodyPr>
          <a:lstStyle/>
          <a:p>
            <a:r>
              <a:rPr lang="en-US" sz="8800" b="1" dirty="0">
                <a:latin typeface="Book Antiqua" panose="02040602050305030304" pitchFamily="18" charset="0"/>
              </a:rPr>
              <a:t>Welcome</a:t>
            </a:r>
          </a:p>
        </p:txBody>
      </p:sp>
      <p:sp>
        <p:nvSpPr>
          <p:cNvPr id="4" name="Oval 3">
            <a:extLst>
              <a:ext uri="{FF2B5EF4-FFF2-40B4-BE49-F238E27FC236}">
                <a16:creationId xmlns:a16="http://schemas.microsoft.com/office/drawing/2014/main" id="{EF472BD8-110F-4C9E-B17A-41A0B2686BED}"/>
              </a:ext>
            </a:extLst>
          </p:cNvPr>
          <p:cNvSpPr/>
          <p:nvPr/>
        </p:nvSpPr>
        <p:spPr>
          <a:xfrm>
            <a:off x="5110329" y="-363084"/>
            <a:ext cx="7985147" cy="7965167"/>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27EDA63-3867-4F2A-81E2-FD9A99E0ABCD}"/>
              </a:ext>
            </a:extLst>
          </p:cNvPr>
          <p:cNvSpPr txBox="1"/>
          <p:nvPr/>
        </p:nvSpPr>
        <p:spPr>
          <a:xfrm>
            <a:off x="6412695" y="659458"/>
            <a:ext cx="6123700" cy="6093976"/>
          </a:xfrm>
          <a:prstGeom prst="rect">
            <a:avLst/>
          </a:prstGeom>
          <a:noFill/>
        </p:spPr>
        <p:txBody>
          <a:bodyPr wrap="square" rtlCol="0">
            <a:spAutoFit/>
          </a:bodyPr>
          <a:lstStyle/>
          <a:p>
            <a:pPr marL="457200" indent="-457200">
              <a:buFont typeface="Wingdings" pitchFamily="2" charset="2"/>
              <a:buChar char="v"/>
            </a:pPr>
            <a:r>
              <a:rPr lang="en-US" sz="2600" dirty="0">
                <a:solidFill>
                  <a:schemeClr val="bg1"/>
                </a:solidFill>
                <a:latin typeface="Book Antiqua" panose="02040602050305030304" pitchFamily="18" charset="0"/>
              </a:rPr>
              <a:t>Our Main focus is safety</a:t>
            </a:r>
          </a:p>
          <a:p>
            <a:endParaRPr lang="en-US" sz="2600" dirty="0">
              <a:solidFill>
                <a:schemeClr val="bg1"/>
              </a:solidFill>
              <a:latin typeface="Book Antiqua" panose="02040602050305030304" pitchFamily="18" charset="0"/>
            </a:endParaRPr>
          </a:p>
          <a:p>
            <a:pPr marL="457200" indent="-457200">
              <a:buFont typeface="Wingdings" pitchFamily="2" charset="2"/>
              <a:buChar char="v"/>
            </a:pPr>
            <a:r>
              <a:rPr lang="en-US" sz="2600" dirty="0">
                <a:solidFill>
                  <a:schemeClr val="bg1"/>
                </a:solidFill>
                <a:latin typeface="Book Antiqua" panose="02040602050305030304" pitchFamily="18" charset="0"/>
              </a:rPr>
              <a:t>We represent the Band and the school</a:t>
            </a:r>
          </a:p>
          <a:p>
            <a:endParaRPr lang="en-US" sz="2600" dirty="0">
              <a:solidFill>
                <a:schemeClr val="bg1"/>
              </a:solidFill>
              <a:latin typeface="Book Antiqua" panose="02040602050305030304" pitchFamily="18" charset="0"/>
            </a:endParaRPr>
          </a:p>
          <a:p>
            <a:pPr marL="457200" indent="-457200">
              <a:buFont typeface="Wingdings" pitchFamily="2" charset="2"/>
              <a:buChar char="v"/>
            </a:pPr>
            <a:r>
              <a:rPr lang="en-US" sz="2600" dirty="0">
                <a:solidFill>
                  <a:schemeClr val="bg1"/>
                </a:solidFill>
                <a:latin typeface="Book Antiqua" panose="02040602050305030304" pitchFamily="18" charset="0"/>
              </a:rPr>
              <a:t>Our approach is courteous and fun!</a:t>
            </a:r>
          </a:p>
          <a:p>
            <a:endParaRPr lang="en-US" sz="2600" dirty="0">
              <a:solidFill>
                <a:schemeClr val="bg1"/>
              </a:solidFill>
              <a:latin typeface="Book Antiqua" panose="02040602050305030304" pitchFamily="18" charset="0"/>
            </a:endParaRPr>
          </a:p>
          <a:p>
            <a:pPr marL="457200" indent="-457200">
              <a:buFont typeface="Wingdings" pitchFamily="2" charset="2"/>
              <a:buChar char="v"/>
            </a:pPr>
            <a:r>
              <a:rPr lang="en-US" sz="2600" dirty="0">
                <a:solidFill>
                  <a:schemeClr val="bg1"/>
                </a:solidFill>
                <a:latin typeface="Book Antiqua" panose="02040602050305030304" pitchFamily="18" charset="0"/>
              </a:rPr>
              <a:t>Our responsibility is for all of the kids</a:t>
            </a:r>
          </a:p>
          <a:p>
            <a:endParaRPr lang="en-US" sz="2600" dirty="0">
              <a:solidFill>
                <a:schemeClr val="bg1"/>
              </a:solidFill>
              <a:latin typeface="Book Antiqua" panose="02040602050305030304" pitchFamily="18" charset="0"/>
            </a:endParaRPr>
          </a:p>
          <a:p>
            <a:pPr marL="457200" indent="-457200">
              <a:buFont typeface="Wingdings" pitchFamily="2" charset="2"/>
              <a:buChar char="v"/>
            </a:pPr>
            <a:r>
              <a:rPr lang="en-US" sz="2600" dirty="0">
                <a:solidFill>
                  <a:schemeClr val="bg1"/>
                </a:solidFill>
                <a:latin typeface="Book Antiqua" panose="02040602050305030304" pitchFamily="18" charset="0"/>
              </a:rPr>
              <a:t>Our one rule is DBD (Don’t Bother Director)</a:t>
            </a:r>
          </a:p>
          <a:p>
            <a:endParaRPr lang="en-US" sz="2600" dirty="0">
              <a:solidFill>
                <a:schemeClr val="bg1"/>
              </a:solidFill>
              <a:latin typeface="Book Antiqua" panose="02040602050305030304" pitchFamily="18" charset="0"/>
            </a:endParaRPr>
          </a:p>
          <a:p>
            <a:pPr marL="457200" indent="-457200">
              <a:buFont typeface="Wingdings" pitchFamily="2" charset="2"/>
              <a:buChar char="v"/>
            </a:pPr>
            <a:r>
              <a:rPr lang="en-US" sz="2600" dirty="0">
                <a:solidFill>
                  <a:schemeClr val="bg1"/>
                </a:solidFill>
                <a:latin typeface="Book Antiqua" panose="02040602050305030304" pitchFamily="18" charset="0"/>
              </a:rPr>
              <a:t>When in doubt, leverage the head chaperone and common sense</a:t>
            </a:r>
          </a:p>
        </p:txBody>
      </p:sp>
    </p:spTree>
    <p:extLst>
      <p:ext uri="{BB962C8B-B14F-4D97-AF65-F5344CB8AC3E}">
        <p14:creationId xmlns:p14="http://schemas.microsoft.com/office/powerpoint/2010/main" val="1809528344"/>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477376" y="1904534"/>
            <a:ext cx="6334688" cy="1181685"/>
          </a:xfrm>
        </p:spPr>
        <p:txBody>
          <a:bodyPr>
            <a:noAutofit/>
          </a:bodyPr>
          <a:lstStyle/>
          <a:p>
            <a:r>
              <a:rPr lang="en-US" b="1" dirty="0">
                <a:latin typeface="Book Antiqua" panose="02040602050305030304" pitchFamily="18" charset="0"/>
              </a:rPr>
              <a:t>Chaperones</a:t>
            </a:r>
            <a:r>
              <a:rPr lang="en-US" dirty="0">
                <a:latin typeface="Book Antiqua" panose="02040602050305030304" pitchFamily="18" charset="0"/>
              </a:rPr>
              <a:t>:</a:t>
            </a:r>
            <a:br>
              <a:rPr lang="en-US" dirty="0">
                <a:latin typeface="Book Antiqua" panose="02040602050305030304" pitchFamily="18" charset="0"/>
              </a:rPr>
            </a:br>
            <a:r>
              <a:rPr lang="en-US" b="1" dirty="0">
                <a:latin typeface="Book Antiqua" panose="02040602050305030304" pitchFamily="18" charset="0"/>
              </a:rPr>
              <a:t>You</a:t>
            </a:r>
            <a:r>
              <a:rPr lang="en-US" dirty="0">
                <a:latin typeface="Book Antiqua" panose="02040602050305030304" pitchFamily="18" charset="0"/>
              </a:rPr>
              <a:t> </a:t>
            </a:r>
            <a:r>
              <a:rPr lang="en-US" b="1" dirty="0">
                <a:latin typeface="Book Antiqua" panose="02040602050305030304" pitchFamily="18" charset="0"/>
              </a:rPr>
              <a:t>Are Part </a:t>
            </a:r>
            <a:br>
              <a:rPr lang="en-US" b="1" dirty="0">
                <a:latin typeface="Book Antiqua" panose="02040602050305030304" pitchFamily="18" charset="0"/>
              </a:rPr>
            </a:br>
            <a:r>
              <a:rPr lang="en-US" b="1" dirty="0">
                <a:latin typeface="Book Antiqua" panose="02040602050305030304" pitchFamily="18" charset="0"/>
              </a:rPr>
              <a:t>of Our Image</a:t>
            </a:r>
          </a:p>
        </p:txBody>
      </p:sp>
      <p:sp>
        <p:nvSpPr>
          <p:cNvPr id="4" name="Oval 3">
            <a:extLst>
              <a:ext uri="{FF2B5EF4-FFF2-40B4-BE49-F238E27FC236}">
                <a16:creationId xmlns:a16="http://schemas.microsoft.com/office/drawing/2014/main" id="{EF472BD8-110F-4C9E-B17A-41A0B2686BED}"/>
              </a:ext>
            </a:extLst>
          </p:cNvPr>
          <p:cNvSpPr/>
          <p:nvPr/>
        </p:nvSpPr>
        <p:spPr>
          <a:xfrm>
            <a:off x="5220283" y="-402840"/>
            <a:ext cx="7865878" cy="8044680"/>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27EDA63-3867-4F2A-81E2-FD9A99E0ABCD}"/>
              </a:ext>
            </a:extLst>
          </p:cNvPr>
          <p:cNvSpPr txBox="1"/>
          <p:nvPr/>
        </p:nvSpPr>
        <p:spPr>
          <a:xfrm>
            <a:off x="6494341" y="1012954"/>
            <a:ext cx="6073084" cy="4832092"/>
          </a:xfrm>
          <a:prstGeom prst="rect">
            <a:avLst/>
          </a:prstGeom>
          <a:noFill/>
        </p:spPr>
        <p:txBody>
          <a:bodyPr wrap="square" rtlCol="0">
            <a:spAutoFit/>
          </a:bodyPr>
          <a:lstStyle/>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Be Courteous: </a:t>
            </a:r>
            <a:r>
              <a:rPr lang="en-US" sz="2800" b="1" dirty="0">
                <a:solidFill>
                  <a:schemeClr val="bg1"/>
                </a:solidFill>
                <a:latin typeface="Book Antiqua" panose="02040602050305030304" pitchFamily="18" charset="0"/>
              </a:rPr>
              <a:t>Deal with </a:t>
            </a:r>
          </a:p>
          <a:p>
            <a:r>
              <a:rPr lang="en-US" sz="2800" b="1" dirty="0">
                <a:solidFill>
                  <a:schemeClr val="bg1"/>
                </a:solidFill>
                <a:latin typeface="Book Antiqua" panose="02040602050305030304" pitchFamily="18" charset="0"/>
              </a:rPr>
              <a:t>    students and public with respect</a:t>
            </a:r>
          </a:p>
          <a:p>
            <a:endParaRPr lang="en-US" sz="2800" b="1"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Be Fair: No special treatment for anyone</a:t>
            </a:r>
          </a:p>
          <a:p>
            <a:endParaRPr lang="en-US" sz="28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Be Fair &amp; Consistent: Enforce the rules</a:t>
            </a:r>
          </a:p>
          <a:p>
            <a:endParaRPr lang="en-US" sz="28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Help Other Bands Whenever Possible</a:t>
            </a:r>
          </a:p>
        </p:txBody>
      </p:sp>
    </p:spTree>
    <p:extLst>
      <p:ext uri="{BB962C8B-B14F-4D97-AF65-F5344CB8AC3E}">
        <p14:creationId xmlns:p14="http://schemas.microsoft.com/office/powerpoint/2010/main" val="1000498450"/>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888045" y="1313760"/>
            <a:ext cx="6334688" cy="1181685"/>
          </a:xfrm>
        </p:spPr>
        <p:txBody>
          <a:bodyPr>
            <a:noAutofit/>
          </a:bodyPr>
          <a:lstStyle/>
          <a:p>
            <a:r>
              <a:rPr lang="en-US" sz="6600" b="1" dirty="0">
                <a:latin typeface="Book Antiqua" panose="02040602050305030304" pitchFamily="18" charset="0"/>
              </a:rPr>
              <a:t>Chaperone Conduct</a:t>
            </a:r>
          </a:p>
        </p:txBody>
      </p:sp>
      <p:sp>
        <p:nvSpPr>
          <p:cNvPr id="4" name="Oval 3">
            <a:extLst>
              <a:ext uri="{FF2B5EF4-FFF2-40B4-BE49-F238E27FC236}">
                <a16:creationId xmlns:a16="http://schemas.microsoft.com/office/drawing/2014/main" id="{EF472BD8-110F-4C9E-B17A-41A0B2686BED}"/>
              </a:ext>
            </a:extLst>
          </p:cNvPr>
          <p:cNvSpPr/>
          <p:nvPr/>
        </p:nvSpPr>
        <p:spPr>
          <a:xfrm>
            <a:off x="4584446" y="-613555"/>
            <a:ext cx="8488730" cy="8309991"/>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A252BB4-334D-40CE-B129-02D0B3129D0F}"/>
              </a:ext>
            </a:extLst>
          </p:cNvPr>
          <p:cNvSpPr txBox="1"/>
          <p:nvPr/>
        </p:nvSpPr>
        <p:spPr>
          <a:xfrm>
            <a:off x="5857312" y="536911"/>
            <a:ext cx="7505550" cy="6155531"/>
          </a:xfrm>
          <a:prstGeom prst="rect">
            <a:avLst/>
          </a:prstGeom>
          <a:noFill/>
        </p:spPr>
        <p:txBody>
          <a:bodyPr wrap="square" rtlCol="0">
            <a:spAutoFit/>
          </a:bodyPr>
          <a:lstStyle/>
          <a:p>
            <a:pPr marL="342900" indent="-342900">
              <a:buFont typeface="Wingdings" panose="05000000000000000000" pitchFamily="2" charset="2"/>
              <a:buChar char="v"/>
            </a:pPr>
            <a:r>
              <a:rPr lang="en-US" dirty="0">
                <a:solidFill>
                  <a:schemeClr val="bg1"/>
                </a:solidFill>
                <a:latin typeface="Book Antiqua" panose="02040602050305030304" pitchFamily="18" charset="0"/>
              </a:rPr>
              <a:t>You are here to work be prepared to share duties, </a:t>
            </a:r>
          </a:p>
          <a:p>
            <a:r>
              <a:rPr lang="en-US" dirty="0">
                <a:solidFill>
                  <a:schemeClr val="bg1"/>
                </a:solidFill>
                <a:latin typeface="Book Antiqua" panose="02040602050305030304" pitchFamily="18" charset="0"/>
              </a:rPr>
              <a:t>      even if they have not been assigned to you</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You are acting as an agent of Santa Rosa County School </a:t>
            </a:r>
          </a:p>
          <a:p>
            <a:r>
              <a:rPr lang="en-US" dirty="0">
                <a:solidFill>
                  <a:schemeClr val="bg1"/>
                </a:solidFill>
                <a:latin typeface="Book Antiqua" panose="02040602050305030304" pitchFamily="18" charset="0"/>
              </a:rPr>
              <a:t>      District. Your Priorities should be:</a:t>
            </a:r>
          </a:p>
          <a:p>
            <a:pPr marL="742950" lvl="1" indent="-285750">
              <a:buFont typeface="Arial" panose="020B0604020202020204" pitchFamily="34" charset="0"/>
              <a:buChar char="•"/>
            </a:pPr>
            <a:r>
              <a:rPr lang="en-US" b="1" dirty="0">
                <a:solidFill>
                  <a:schemeClr val="bg1"/>
                </a:solidFill>
                <a:latin typeface="Book Antiqua" panose="02040602050305030304" pitchFamily="18" charset="0"/>
              </a:rPr>
              <a:t>Student Security-</a:t>
            </a:r>
            <a:r>
              <a:rPr lang="en-US" dirty="0">
                <a:solidFill>
                  <a:schemeClr val="bg1"/>
                </a:solidFill>
                <a:latin typeface="Book Antiqua" panose="02040602050305030304" pitchFamily="18" charset="0"/>
              </a:rPr>
              <a:t> Minimize risk</a:t>
            </a:r>
            <a:endParaRPr lang="en-US" b="1" dirty="0">
              <a:solidFill>
                <a:schemeClr val="bg1"/>
              </a:solidFill>
              <a:latin typeface="Book Antiqua" panose="02040602050305030304" pitchFamily="18" charset="0"/>
            </a:endParaRPr>
          </a:p>
          <a:p>
            <a:pPr marL="742950" lvl="1" indent="-285750">
              <a:buFont typeface="Arial" panose="020B0604020202020204" pitchFamily="34" charset="0"/>
              <a:buChar char="•"/>
            </a:pPr>
            <a:r>
              <a:rPr lang="en-US" b="1" dirty="0">
                <a:solidFill>
                  <a:schemeClr val="bg1"/>
                </a:solidFill>
                <a:latin typeface="Book Antiqua" panose="02040602050305030304" pitchFamily="18" charset="0"/>
              </a:rPr>
              <a:t>Student Supervision- </a:t>
            </a:r>
            <a:r>
              <a:rPr lang="en-US" dirty="0">
                <a:solidFill>
                  <a:schemeClr val="bg1"/>
                </a:solidFill>
                <a:latin typeface="Book Antiqua" panose="02040602050305030304" pitchFamily="18" charset="0"/>
              </a:rPr>
              <a:t>know the whereabouts of all </a:t>
            </a:r>
          </a:p>
          <a:p>
            <a:pPr lvl="1"/>
            <a:r>
              <a:rPr lang="en-US" dirty="0">
                <a:solidFill>
                  <a:schemeClr val="bg1"/>
                </a:solidFill>
                <a:latin typeface="Book Antiqua" panose="02040602050305030304" pitchFamily="18" charset="0"/>
              </a:rPr>
              <a:t>     students at all times</a:t>
            </a:r>
          </a:p>
          <a:p>
            <a:pPr lvl="1"/>
            <a:endParaRPr lang="en-US" sz="1000" b="1"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You are required to uphold all District and Band policies- </a:t>
            </a:r>
          </a:p>
          <a:p>
            <a:r>
              <a:rPr lang="en-US" dirty="0">
                <a:solidFill>
                  <a:schemeClr val="bg1"/>
                </a:solidFill>
                <a:latin typeface="Book Antiqua" panose="02040602050305030304" pitchFamily="18" charset="0"/>
              </a:rPr>
              <a:t>      whether you agree with them or not</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No smoking, foul language or alcohol</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No eating in the band area- students are not allowed to eat in uniform</a:t>
            </a:r>
          </a:p>
          <a:p>
            <a:endParaRPr lang="en-US" sz="10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Hands off students unless given permission</a:t>
            </a:r>
          </a:p>
          <a:p>
            <a:endParaRPr lang="en-US" sz="1000" dirty="0">
              <a:solidFill>
                <a:schemeClr val="bg1"/>
              </a:solidFill>
              <a:latin typeface="Book Antiqua" panose="02040602050305030304" pitchFamily="18" charset="0"/>
            </a:endParaRPr>
          </a:p>
          <a:p>
            <a:pPr marL="285750" indent="-285750">
              <a:buFont typeface="Wingdings" pitchFamily="2" charset="2"/>
              <a:buChar char="v"/>
            </a:pPr>
            <a:r>
              <a:rPr lang="en-US" dirty="0">
                <a:solidFill>
                  <a:schemeClr val="bg1"/>
                </a:solidFill>
                <a:latin typeface="Book Antiqua" panose="02040602050305030304" pitchFamily="18" charset="0"/>
              </a:rPr>
              <a:t> Use positive language when possible. Do not engage </a:t>
            </a:r>
          </a:p>
          <a:p>
            <a:r>
              <a:rPr lang="en-US" dirty="0">
                <a:solidFill>
                  <a:schemeClr val="bg1"/>
                </a:solidFill>
                <a:latin typeface="Book Antiqua" panose="02040602050305030304" pitchFamily="18" charset="0"/>
              </a:rPr>
              <a:t>      belligerent “civilians”-protect our kids contact the law</a:t>
            </a:r>
          </a:p>
          <a:p>
            <a:endParaRPr lang="en-US" sz="1000" dirty="0">
              <a:solidFill>
                <a:schemeClr val="bg1"/>
              </a:solidFill>
              <a:latin typeface="Book Antiqua" panose="02040602050305030304" pitchFamily="18" charset="0"/>
            </a:endParaRPr>
          </a:p>
          <a:p>
            <a:pPr marL="285750" indent="-285750">
              <a:buFont typeface="Wingdings" pitchFamily="2" charset="2"/>
              <a:buChar char="v"/>
            </a:pPr>
            <a:r>
              <a:rPr lang="en-US" dirty="0">
                <a:solidFill>
                  <a:schemeClr val="bg1"/>
                </a:solidFill>
                <a:latin typeface="Book Antiqua" panose="02040602050305030304" pitchFamily="18" charset="0"/>
              </a:rPr>
              <a:t>Please stay focused on the group NO PERKS FOR YOUR </a:t>
            </a:r>
          </a:p>
          <a:p>
            <a:r>
              <a:rPr lang="en-US" dirty="0">
                <a:solidFill>
                  <a:schemeClr val="bg1"/>
                </a:solidFill>
                <a:latin typeface="Book Antiqua" panose="02040602050305030304" pitchFamily="18" charset="0"/>
              </a:rPr>
              <a:t>     OWN CHILD. We all have a job to do as our first duty –</a:t>
            </a:r>
          </a:p>
          <a:p>
            <a:r>
              <a:rPr lang="en-US" dirty="0">
                <a:solidFill>
                  <a:schemeClr val="bg1"/>
                </a:solidFill>
                <a:latin typeface="Book Antiqua" panose="02040602050305030304" pitchFamily="18" charset="0"/>
              </a:rPr>
              <a:t>     the fun comes when everyone does their part</a:t>
            </a:r>
          </a:p>
        </p:txBody>
      </p:sp>
    </p:spTree>
    <p:extLst>
      <p:ext uri="{BB962C8B-B14F-4D97-AF65-F5344CB8AC3E}">
        <p14:creationId xmlns:p14="http://schemas.microsoft.com/office/powerpoint/2010/main" val="1213140193"/>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1748135"/>
            <a:ext cx="6334688" cy="1181685"/>
          </a:xfrm>
        </p:spPr>
        <p:txBody>
          <a:bodyPr>
            <a:noAutofit/>
          </a:bodyPr>
          <a:lstStyle/>
          <a:p>
            <a:r>
              <a:rPr lang="en-US" sz="7200" b="1" dirty="0">
                <a:latin typeface="Book Antiqua" panose="02040602050305030304" pitchFamily="18" charset="0"/>
              </a:rPr>
              <a:t>Student Behavior</a:t>
            </a:r>
          </a:p>
        </p:txBody>
      </p:sp>
      <p:sp>
        <p:nvSpPr>
          <p:cNvPr id="4" name="Oval 3">
            <a:extLst>
              <a:ext uri="{FF2B5EF4-FFF2-40B4-BE49-F238E27FC236}">
                <a16:creationId xmlns:a16="http://schemas.microsoft.com/office/drawing/2014/main" id="{EF472BD8-110F-4C9E-B17A-41A0B2686BED}"/>
              </a:ext>
            </a:extLst>
          </p:cNvPr>
          <p:cNvSpPr/>
          <p:nvPr/>
        </p:nvSpPr>
        <p:spPr>
          <a:xfrm>
            <a:off x="5376235" y="-186850"/>
            <a:ext cx="7720587" cy="7612699"/>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A252BB4-334D-40CE-B129-02D0B3129D0F}"/>
              </a:ext>
            </a:extLst>
          </p:cNvPr>
          <p:cNvSpPr txBox="1"/>
          <p:nvPr/>
        </p:nvSpPr>
        <p:spPr>
          <a:xfrm>
            <a:off x="6588049" y="983394"/>
            <a:ext cx="5603951" cy="5632311"/>
          </a:xfrm>
          <a:prstGeom prst="rect">
            <a:avLst/>
          </a:prstGeom>
          <a:noFill/>
        </p:spPr>
        <p:txBody>
          <a:bodyPr wrap="square" rtlCol="0">
            <a:spAutoFit/>
          </a:bodyPr>
          <a:lstStyle/>
          <a:p>
            <a:pPr marL="342900" indent="-342900">
              <a:buFont typeface="Wingdings" panose="05000000000000000000" pitchFamily="2" charset="2"/>
              <a:buChar char="v"/>
            </a:pPr>
            <a:r>
              <a:rPr lang="en-US" dirty="0">
                <a:solidFill>
                  <a:schemeClr val="bg1"/>
                </a:solidFill>
                <a:latin typeface="Book Antiqua" panose="02040602050305030304" pitchFamily="18" charset="0"/>
              </a:rPr>
              <a:t>Treat students with respect and consistency</a:t>
            </a:r>
          </a:p>
          <a:p>
            <a:r>
              <a:rPr lang="en-US" dirty="0">
                <a:solidFill>
                  <a:schemeClr val="bg1"/>
                </a:solidFill>
                <a:latin typeface="Book Antiqua" panose="02040602050305030304" pitchFamily="18" charset="0"/>
              </a:rPr>
              <a:t>       and they will respond</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Reporting misconduct – Start with the Head Chaperone rather than band staff</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If you have a problem, use positive language if possible, and don’t get in a screaming match</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Stop Foul Language or any kind of teasing or bullying, and report the student to Head Chaperone</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Know who the student staff members are (section leaders, drum majors) utilize them!</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Remind students of proper wearing of the uniform – Everyone is supposed to look the </a:t>
            </a:r>
          </a:p>
          <a:p>
            <a:r>
              <a:rPr lang="en-US" dirty="0">
                <a:solidFill>
                  <a:schemeClr val="bg1"/>
                </a:solidFill>
                <a:latin typeface="Book Antiqua" panose="02040602050305030304" pitchFamily="18" charset="0"/>
              </a:rPr>
              <a:t>      same.</a:t>
            </a:r>
          </a:p>
          <a:p>
            <a:pPr marL="342900" indent="-342900">
              <a:buFont typeface="Wingdings" panose="05000000000000000000" pitchFamily="2" charset="2"/>
              <a:buChar char="v"/>
            </a:pPr>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645459877"/>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160629" y="1195529"/>
            <a:ext cx="6334688" cy="1181685"/>
          </a:xfrm>
        </p:spPr>
        <p:txBody>
          <a:bodyPr>
            <a:noAutofit/>
          </a:bodyPr>
          <a:lstStyle/>
          <a:p>
            <a:r>
              <a:rPr lang="en-US" sz="8800" b="1" dirty="0">
                <a:latin typeface="Book Antiqua" panose="02040602050305030304" pitchFamily="18" charset="0"/>
              </a:rPr>
              <a:t>Call Time</a:t>
            </a:r>
          </a:p>
        </p:txBody>
      </p:sp>
      <p:sp>
        <p:nvSpPr>
          <p:cNvPr id="4" name="Oval 3">
            <a:extLst>
              <a:ext uri="{FF2B5EF4-FFF2-40B4-BE49-F238E27FC236}">
                <a16:creationId xmlns:a16="http://schemas.microsoft.com/office/drawing/2014/main" id="{EF472BD8-110F-4C9E-B17A-41A0B2686BED}"/>
              </a:ext>
            </a:extLst>
          </p:cNvPr>
          <p:cNvSpPr/>
          <p:nvPr/>
        </p:nvSpPr>
        <p:spPr>
          <a:xfrm>
            <a:off x="5664820" y="0"/>
            <a:ext cx="7397203" cy="7470849"/>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A252BB4-334D-40CE-B129-02D0B3129D0F}"/>
              </a:ext>
            </a:extLst>
          </p:cNvPr>
          <p:cNvSpPr txBox="1"/>
          <p:nvPr/>
        </p:nvSpPr>
        <p:spPr>
          <a:xfrm>
            <a:off x="6724186" y="1517637"/>
            <a:ext cx="5631366" cy="5170646"/>
          </a:xfrm>
          <a:prstGeom prst="rect">
            <a:avLst/>
          </a:prstGeom>
          <a:noFill/>
        </p:spPr>
        <p:txBody>
          <a:bodyPr wrap="square" rtlCol="0">
            <a:spAutoFit/>
          </a:bodyPr>
          <a:lstStyle/>
          <a:p>
            <a:pPr marL="342900" indent="-342900">
              <a:buFont typeface="Wingdings" panose="05000000000000000000" pitchFamily="2" charset="2"/>
              <a:buChar char="v"/>
            </a:pPr>
            <a:r>
              <a:rPr lang="en-US" sz="2200" dirty="0">
                <a:solidFill>
                  <a:schemeClr val="bg1"/>
                </a:solidFill>
                <a:latin typeface="Book Antiqua" panose="02040602050305030304" pitchFamily="18" charset="0"/>
              </a:rPr>
              <a:t>Be on time! if you will be late, notify Chaperone (Volunteer) Coordinator or a chaperone you know is working the event. </a:t>
            </a:r>
          </a:p>
          <a:p>
            <a:endParaRPr lang="en-US" sz="22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200" dirty="0">
                <a:solidFill>
                  <a:schemeClr val="bg1"/>
                </a:solidFill>
                <a:latin typeface="Book Antiqua" panose="02040602050305030304" pitchFamily="18" charset="0"/>
              </a:rPr>
              <a:t>Gather outside the band room.  Students will enter the building.</a:t>
            </a:r>
          </a:p>
          <a:p>
            <a:endParaRPr lang="en-US" sz="22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200" dirty="0">
                <a:solidFill>
                  <a:schemeClr val="bg1"/>
                </a:solidFill>
                <a:latin typeface="Book Antiqua" panose="02040602050305030304" pitchFamily="18" charset="0"/>
              </a:rPr>
              <a:t>Check in with Chaperone (Volunteer) Coordinator or designee to find out your primary duty or duties for the event.</a:t>
            </a:r>
          </a:p>
          <a:p>
            <a:endParaRPr lang="en-US" sz="22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200" dirty="0">
                <a:solidFill>
                  <a:schemeClr val="bg1"/>
                </a:solidFill>
                <a:latin typeface="Book Antiqua" panose="02040602050305030304" pitchFamily="18" charset="0"/>
              </a:rPr>
              <a:t>Remember that </a:t>
            </a:r>
            <a:r>
              <a:rPr lang="en-US" sz="2200" u="sng" dirty="0">
                <a:solidFill>
                  <a:schemeClr val="bg1"/>
                </a:solidFill>
                <a:latin typeface="Book Antiqua" panose="02040602050305030304" pitchFamily="18" charset="0"/>
              </a:rPr>
              <a:t>we share all duties when we see there is a need </a:t>
            </a:r>
            <a:r>
              <a:rPr lang="en-US" sz="2200" b="1" dirty="0">
                <a:solidFill>
                  <a:schemeClr val="bg1"/>
                </a:solidFill>
                <a:latin typeface="Book Antiqua" panose="02040602050305030304" pitchFamily="18" charset="0"/>
              </a:rPr>
              <a:t> MANY </a:t>
            </a:r>
          </a:p>
          <a:p>
            <a:r>
              <a:rPr lang="en-US" sz="2200" b="1" dirty="0">
                <a:solidFill>
                  <a:schemeClr val="bg1"/>
                </a:solidFill>
                <a:latin typeface="Book Antiqua" panose="02040602050305030304" pitchFamily="18" charset="0"/>
              </a:rPr>
              <a:t>     HANDS MAKE LIGHT WORK.</a:t>
            </a:r>
            <a:endParaRPr lang="en-US" sz="2200" u="sng"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320358374"/>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2457761"/>
            <a:ext cx="6334688" cy="1181685"/>
          </a:xfrm>
        </p:spPr>
        <p:txBody>
          <a:bodyPr>
            <a:noAutofit/>
          </a:bodyPr>
          <a:lstStyle/>
          <a:p>
            <a:r>
              <a:rPr lang="en-US" sz="7200" b="1" dirty="0">
                <a:latin typeface="Book Antiqua" panose="02040602050305030304" pitchFamily="18" charset="0"/>
              </a:rPr>
              <a:t>Moving to </a:t>
            </a:r>
            <a:br>
              <a:rPr lang="en-US" sz="7200" b="1" dirty="0">
                <a:latin typeface="Book Antiqua" panose="02040602050305030304" pitchFamily="18" charset="0"/>
              </a:rPr>
            </a:br>
            <a:r>
              <a:rPr lang="en-US" sz="7200" b="1" dirty="0">
                <a:latin typeface="Book Antiqua" panose="02040602050305030304" pitchFamily="18" charset="0"/>
              </a:rPr>
              <a:t>the </a:t>
            </a:r>
            <a:br>
              <a:rPr lang="en-US" sz="7200" b="1" dirty="0">
                <a:latin typeface="Book Antiqua" panose="02040602050305030304" pitchFamily="18" charset="0"/>
              </a:rPr>
            </a:br>
            <a:r>
              <a:rPr lang="en-US" sz="7200" b="1" dirty="0">
                <a:latin typeface="Book Antiqua" panose="02040602050305030304" pitchFamily="18" charset="0"/>
              </a:rPr>
              <a:t>Stadium</a:t>
            </a:r>
          </a:p>
        </p:txBody>
      </p:sp>
      <p:sp>
        <p:nvSpPr>
          <p:cNvPr id="4" name="Oval 3">
            <a:extLst>
              <a:ext uri="{FF2B5EF4-FFF2-40B4-BE49-F238E27FC236}">
                <a16:creationId xmlns:a16="http://schemas.microsoft.com/office/drawing/2014/main" id="{EF472BD8-110F-4C9E-B17A-41A0B2686BED}"/>
              </a:ext>
            </a:extLst>
          </p:cNvPr>
          <p:cNvSpPr/>
          <p:nvPr/>
        </p:nvSpPr>
        <p:spPr>
          <a:xfrm>
            <a:off x="5205876" y="-360936"/>
            <a:ext cx="8022513" cy="7802895"/>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4A252BB4-334D-40CE-B129-02D0B3129D0F}"/>
              </a:ext>
            </a:extLst>
          </p:cNvPr>
          <p:cNvSpPr txBox="1"/>
          <p:nvPr/>
        </p:nvSpPr>
        <p:spPr>
          <a:xfrm>
            <a:off x="6614194" y="567690"/>
            <a:ext cx="6096001" cy="5909310"/>
          </a:xfrm>
          <a:prstGeom prst="rect">
            <a:avLst/>
          </a:prstGeom>
          <a:noFill/>
        </p:spPr>
        <p:txBody>
          <a:bodyPr wrap="square" rtlCol="0">
            <a:spAutoFit/>
          </a:bodyPr>
          <a:lstStyle/>
          <a:p>
            <a:pPr marL="342900" indent="-342900">
              <a:buFont typeface="Wingdings" panose="05000000000000000000" pitchFamily="2" charset="2"/>
              <a:buChar char="v"/>
            </a:pPr>
            <a:r>
              <a:rPr lang="en-US" dirty="0">
                <a:solidFill>
                  <a:schemeClr val="bg1"/>
                </a:solidFill>
                <a:latin typeface="Book Antiqua" panose="02040602050305030304" pitchFamily="18" charset="0"/>
              </a:rPr>
              <a:t>Designees will set up tables and coolers, </a:t>
            </a:r>
          </a:p>
          <a:p>
            <a:r>
              <a:rPr lang="en-US" dirty="0">
                <a:solidFill>
                  <a:schemeClr val="bg1"/>
                </a:solidFill>
                <a:latin typeface="Book Antiqua" panose="02040602050305030304" pitchFamily="18" charset="0"/>
              </a:rPr>
              <a:t>      preparing for the bands entrance</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Our gold chain designates the perimeter of the band area and must be set up prior to the bands entrance</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Clearing and keeping open a path for the band as they enter:  </a:t>
            </a:r>
            <a:r>
              <a:rPr lang="en-US" b="1" u="sng" dirty="0">
                <a:solidFill>
                  <a:schemeClr val="bg1"/>
                </a:solidFill>
                <a:latin typeface="Book Antiqua" panose="02040602050305030304" pitchFamily="18" charset="0"/>
              </a:rPr>
              <a:t>Be assertive and firm </a:t>
            </a:r>
            <a:r>
              <a:rPr lang="en-US" b="1" dirty="0">
                <a:solidFill>
                  <a:schemeClr val="bg1"/>
                </a:solidFill>
                <a:latin typeface="Book Antiqua" panose="02040602050305030304" pitchFamily="18" charset="0"/>
              </a:rPr>
              <a:t>– it is for the students </a:t>
            </a:r>
            <a:r>
              <a:rPr lang="en-US" b="1" u="sng" dirty="0">
                <a:solidFill>
                  <a:schemeClr val="bg1"/>
                </a:solidFill>
                <a:latin typeface="Book Antiqua" panose="02040602050305030304" pitchFamily="18" charset="0"/>
              </a:rPr>
              <a:t>safety</a:t>
            </a:r>
            <a:r>
              <a:rPr lang="en-US" dirty="0">
                <a:solidFill>
                  <a:schemeClr val="bg1"/>
                </a:solidFill>
                <a:latin typeface="Book Antiqua" panose="02040602050305030304" pitchFamily="18" charset="0"/>
              </a:rPr>
              <a:t> that you keep people from darting through the band’s single file as they enter and exit, and you should refrain from doing so as well!  The students are focused on marching, not the crowd</a:t>
            </a:r>
          </a:p>
          <a:p>
            <a:endParaRPr lang="en-US" b="1" u="sng"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After the band passes fully, all chaperones proceed to the check in gate for sign in.  Your name will be on the list if you registered in Charms.  If you did not it will not be listed. </a:t>
            </a:r>
          </a:p>
          <a:p>
            <a:endParaRPr lang="en-US"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dirty="0">
                <a:solidFill>
                  <a:schemeClr val="bg1"/>
                </a:solidFill>
                <a:latin typeface="Book Antiqua" panose="02040602050305030304" pitchFamily="18" charset="0"/>
              </a:rPr>
              <a:t>Maintain a path for the band as they enter the stands</a:t>
            </a:r>
          </a:p>
          <a:p>
            <a:r>
              <a:rPr lang="en-US" dirty="0">
                <a:solidFill>
                  <a:schemeClr val="bg1"/>
                </a:solidFill>
                <a:latin typeface="Book Antiqua" panose="02040602050305030304" pitchFamily="18" charset="0"/>
              </a:rPr>
              <a:t>      – again no pedestrians should dart through the</a:t>
            </a:r>
          </a:p>
          <a:p>
            <a:r>
              <a:rPr lang="en-US" dirty="0">
                <a:solidFill>
                  <a:schemeClr val="bg1"/>
                </a:solidFill>
                <a:latin typeface="Book Antiqua" panose="02040602050305030304" pitchFamily="18" charset="0"/>
              </a:rPr>
              <a:t>      single file.</a:t>
            </a:r>
          </a:p>
        </p:txBody>
      </p:sp>
    </p:spTree>
    <p:extLst>
      <p:ext uri="{BB962C8B-B14F-4D97-AF65-F5344CB8AC3E}">
        <p14:creationId xmlns:p14="http://schemas.microsoft.com/office/powerpoint/2010/main" val="3112953432"/>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1923232"/>
            <a:ext cx="6334688" cy="1181685"/>
          </a:xfrm>
        </p:spPr>
        <p:txBody>
          <a:bodyPr>
            <a:noAutofit/>
          </a:bodyPr>
          <a:lstStyle/>
          <a:p>
            <a:r>
              <a:rPr lang="en-US" sz="7200" b="1" dirty="0">
                <a:latin typeface="Book Antiqua" panose="02040602050305030304" pitchFamily="18" charset="0"/>
              </a:rPr>
              <a:t>During the Game</a:t>
            </a:r>
          </a:p>
        </p:txBody>
      </p:sp>
      <p:sp>
        <p:nvSpPr>
          <p:cNvPr id="4" name="Oval 3">
            <a:extLst>
              <a:ext uri="{FF2B5EF4-FFF2-40B4-BE49-F238E27FC236}">
                <a16:creationId xmlns:a16="http://schemas.microsoft.com/office/drawing/2014/main" id="{EF472BD8-110F-4C9E-B17A-41A0B2686BED}"/>
              </a:ext>
            </a:extLst>
          </p:cNvPr>
          <p:cNvSpPr/>
          <p:nvPr/>
        </p:nvSpPr>
        <p:spPr>
          <a:xfrm>
            <a:off x="5185316" y="-10389"/>
            <a:ext cx="7924573" cy="7526946"/>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342191" y="1349645"/>
            <a:ext cx="6102570" cy="5201424"/>
          </a:xfrm>
          <a:prstGeom prst="rect">
            <a:avLst/>
          </a:prstGeom>
          <a:noFill/>
        </p:spPr>
        <p:txBody>
          <a:bodyPr wrap="square" rtlCol="0">
            <a:spAutoFit/>
          </a:bodyPr>
          <a:lstStyle/>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The area directly in front of and adjacent to the band should be kept clear of pedestrians and “Groupies”</a:t>
            </a:r>
          </a:p>
          <a:p>
            <a:endParaRPr lang="en-US" sz="28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Monitor students for heat injuries</a:t>
            </a:r>
          </a:p>
          <a:p>
            <a:endParaRPr lang="en-US" sz="28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Keep band students in BAND AREA</a:t>
            </a:r>
          </a:p>
          <a:p>
            <a:endParaRPr lang="en-US" sz="28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800" dirty="0">
                <a:solidFill>
                  <a:schemeClr val="bg1"/>
                </a:solidFill>
                <a:latin typeface="Book Antiqua" panose="02040602050305030304" pitchFamily="18" charset="0"/>
              </a:rPr>
              <a:t>Keep others OUT of BAND AREA</a:t>
            </a:r>
          </a:p>
          <a:p>
            <a:pPr marL="342900" indent="-342900">
              <a:buFont typeface="Wingdings" panose="05000000000000000000" pitchFamily="2" charset="2"/>
              <a:buChar char="v"/>
            </a:pP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392138034"/>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E970FEDA-E2EC-4FE5-A0CB-6D7DBC2C2588}"/>
              </a:ext>
            </a:extLst>
          </p:cNvPr>
          <p:cNvSpPr>
            <a:spLocks noGrp="1"/>
          </p:cNvSpPr>
          <p:nvPr>
            <p:ph type="ctrTitle"/>
          </p:nvPr>
        </p:nvSpPr>
        <p:spPr>
          <a:xfrm>
            <a:off x="-238688" y="1678385"/>
            <a:ext cx="6334688" cy="1181685"/>
          </a:xfrm>
        </p:spPr>
        <p:txBody>
          <a:bodyPr>
            <a:noAutofit/>
          </a:bodyPr>
          <a:lstStyle/>
          <a:p>
            <a:r>
              <a:rPr lang="en-US" sz="7100" b="1" dirty="0">
                <a:latin typeface="Book Antiqua" panose="02040602050305030304" pitchFamily="18" charset="0"/>
              </a:rPr>
              <a:t>Student Illness</a:t>
            </a:r>
          </a:p>
        </p:txBody>
      </p:sp>
      <p:sp>
        <p:nvSpPr>
          <p:cNvPr id="4" name="Oval 3">
            <a:extLst>
              <a:ext uri="{FF2B5EF4-FFF2-40B4-BE49-F238E27FC236}">
                <a16:creationId xmlns:a16="http://schemas.microsoft.com/office/drawing/2014/main" id="{EF472BD8-110F-4C9E-B17A-41A0B2686BED}"/>
              </a:ext>
            </a:extLst>
          </p:cNvPr>
          <p:cNvSpPr/>
          <p:nvPr/>
        </p:nvSpPr>
        <p:spPr>
          <a:xfrm>
            <a:off x="5475249" y="-61332"/>
            <a:ext cx="7593981" cy="7518117"/>
          </a:xfrm>
          <a:prstGeom prst="ellips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252BB4-334D-40CE-B129-02D0B3129D0F}"/>
              </a:ext>
            </a:extLst>
          </p:cNvPr>
          <p:cNvSpPr txBox="1"/>
          <p:nvPr/>
        </p:nvSpPr>
        <p:spPr>
          <a:xfrm>
            <a:off x="6273595" y="1348110"/>
            <a:ext cx="5997288" cy="4893647"/>
          </a:xfrm>
          <a:prstGeom prst="rect">
            <a:avLst/>
          </a:prstGeom>
          <a:noFill/>
        </p:spPr>
        <p:txBody>
          <a:bodyPr wrap="square" rtlCol="0">
            <a:spAutoFit/>
          </a:bodyPr>
          <a:lstStyle/>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Keep away other students and have ONLY 2 adults MAX staying with the student, move out of sight of the band if possible, it prevents other students from getting hysterical. </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Contact head chaperone</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Asthma inhalers – students keep in pocket but must report them.</a:t>
            </a:r>
          </a:p>
          <a:p>
            <a:endParaRPr lang="en-US" sz="2400" dirty="0">
              <a:solidFill>
                <a:schemeClr val="bg1"/>
              </a:solidFill>
              <a:latin typeface="Book Antiqua" panose="02040602050305030304" pitchFamily="18" charset="0"/>
            </a:endParaRPr>
          </a:p>
          <a:p>
            <a:pPr marL="342900" indent="-342900">
              <a:buFont typeface="Wingdings" panose="05000000000000000000" pitchFamily="2" charset="2"/>
              <a:buChar char="v"/>
            </a:pPr>
            <a:r>
              <a:rPr lang="en-US" sz="2400" dirty="0">
                <a:solidFill>
                  <a:schemeClr val="bg1"/>
                </a:solidFill>
                <a:latin typeface="Book Antiqua" panose="02040602050305030304" pitchFamily="18" charset="0"/>
              </a:rPr>
              <a:t>If serious, get an EMT and contact parents</a:t>
            </a:r>
          </a:p>
        </p:txBody>
      </p:sp>
    </p:spTree>
    <p:extLst>
      <p:ext uri="{BB962C8B-B14F-4D97-AF65-F5344CB8AC3E}">
        <p14:creationId xmlns:p14="http://schemas.microsoft.com/office/powerpoint/2010/main" val="678104773"/>
      </p:ext>
    </p:extLst>
  </p:cSld>
  <p:clrMapOvr>
    <a:masterClrMapping/>
  </p:clrMapOvr>
  <p:transition spd="slow">
    <p:push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1417</Words>
  <Application>Microsoft Macintosh PowerPoint</Application>
  <PresentationFormat>Widescreen</PresentationFormat>
  <Paragraphs>193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 Antiqua</vt:lpstr>
      <vt:lpstr>Calibri</vt:lpstr>
      <vt:lpstr>Calibri Light</vt:lpstr>
      <vt:lpstr>Wingdings</vt:lpstr>
      <vt:lpstr>Office Theme</vt:lpstr>
      <vt:lpstr>Sound Wave Band Volunteer Training</vt:lpstr>
      <vt:lpstr>Welcome</vt:lpstr>
      <vt:lpstr>Chaperones: You Are Part  of Our Image</vt:lpstr>
      <vt:lpstr>Chaperone Conduct</vt:lpstr>
      <vt:lpstr>Student Behavior</vt:lpstr>
      <vt:lpstr>Call Time</vt:lpstr>
      <vt:lpstr>Moving to  the  Stadium</vt:lpstr>
      <vt:lpstr>During the Game</vt:lpstr>
      <vt:lpstr>Student Illness</vt:lpstr>
      <vt:lpstr>Bathroom Breaks</vt:lpstr>
      <vt:lpstr>Halftime Procedures</vt:lpstr>
      <vt:lpstr>After Halftime:  Back in the Stands</vt:lpstr>
      <vt:lpstr>End of the Game</vt:lpstr>
      <vt:lpstr>Away Games</vt:lpstr>
      <vt:lpstr>On The Bus</vt:lpstr>
      <vt:lpstr>Upon Return</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Soundwave band Volunteer Training</dc:title>
  <dc:creator>John Bleiler</dc:creator>
  <cp:lastModifiedBy>Barbara Scott</cp:lastModifiedBy>
  <cp:revision>50</cp:revision>
  <dcterms:created xsi:type="dcterms:W3CDTF">2018-08-15T19:10:48Z</dcterms:created>
  <dcterms:modified xsi:type="dcterms:W3CDTF">2019-08-13T02:24:06Z</dcterms:modified>
</cp:coreProperties>
</file>